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5" r:id="rId7"/>
    <p:sldId id="295" r:id="rId8"/>
    <p:sldId id="263" r:id="rId9"/>
    <p:sldId id="268" r:id="rId10"/>
    <p:sldId id="267" r:id="rId11"/>
    <p:sldId id="293" r:id="rId12"/>
    <p:sldId id="294" r:id="rId13"/>
    <p:sldId id="277" r:id="rId14"/>
    <p:sldId id="287" r:id="rId15"/>
    <p:sldId id="288" r:id="rId16"/>
    <p:sldId id="289" r:id="rId17"/>
    <p:sldId id="290" r:id="rId18"/>
    <p:sldId id="291" r:id="rId19"/>
    <p:sldId id="286" r:id="rId20"/>
    <p:sldId id="266" r:id="rId21"/>
    <p:sldId id="269" r:id="rId22"/>
    <p:sldId id="270" r:id="rId23"/>
    <p:sldId id="271" r:id="rId24"/>
    <p:sldId id="275" r:id="rId25"/>
    <p:sldId id="276" r:id="rId26"/>
    <p:sldId id="292" r:id="rId27"/>
    <p:sldId id="273" r:id="rId28"/>
    <p:sldId id="274" r:id="rId29"/>
    <p:sldId id="278" r:id="rId30"/>
    <p:sldId id="279" r:id="rId31"/>
    <p:sldId id="280" r:id="rId32"/>
    <p:sldId id="281" r:id="rId33"/>
    <p:sldId id="282" r:id="rId34"/>
    <p:sldId id="283" r:id="rId35"/>
    <p:sldId id="284"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8"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127AAEBB-6196-412E-8113-C525902586A1}" type="datetimeFigureOut">
              <a:rPr lang="fr-FR" smtClean="0"/>
              <a:t>04/02/2025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322128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7AAEBB-6196-412E-8113-C525902586A1}" type="datetimeFigureOut">
              <a:rPr lang="fr-FR" smtClean="0"/>
              <a:t>04/02/2025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107921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7AAEBB-6196-412E-8113-C525902586A1}" type="datetimeFigureOut">
              <a:rPr lang="fr-FR" smtClean="0"/>
              <a:t>04/02/2025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194613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7AAEBB-6196-412E-8113-C525902586A1}" type="datetimeFigureOut">
              <a:rPr lang="fr-FR" smtClean="0"/>
              <a:t>04/02/2025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353650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27AAEBB-6196-412E-8113-C525902586A1}" type="datetimeFigureOut">
              <a:rPr lang="fr-FR" smtClean="0"/>
              <a:t>04/02/2025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18839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7AAEBB-6196-412E-8113-C525902586A1}" type="datetimeFigureOut">
              <a:rPr lang="fr-FR" smtClean="0"/>
              <a:t>04/02/2025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104147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7AAEBB-6196-412E-8113-C525902586A1}" type="datetimeFigureOut">
              <a:rPr lang="fr-FR" smtClean="0"/>
              <a:t>04/02/2025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401882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27AAEBB-6196-412E-8113-C525902586A1}" type="datetimeFigureOut">
              <a:rPr lang="fr-FR" smtClean="0"/>
              <a:t>04/02/2025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149386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7AAEBB-6196-412E-8113-C525902586A1}" type="datetimeFigureOut">
              <a:rPr lang="fr-FR" smtClean="0"/>
              <a:t>04/02/2025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348025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27AAEBB-6196-412E-8113-C525902586A1}" type="datetimeFigureOut">
              <a:rPr lang="fr-FR" smtClean="0"/>
              <a:t>04/02/2025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184712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27AAEBB-6196-412E-8113-C525902586A1}" type="datetimeFigureOut">
              <a:rPr lang="fr-FR" smtClean="0"/>
              <a:t>04/02/2025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42A6FC-5E59-447E-B5A5-E44D4103A8E0}" type="slidenum">
              <a:rPr lang="fr-FR" smtClean="0"/>
              <a:t>‹N°›</a:t>
            </a:fld>
            <a:endParaRPr lang="fr-FR"/>
          </a:p>
        </p:txBody>
      </p:sp>
    </p:spTree>
    <p:extLst>
      <p:ext uri="{BB962C8B-B14F-4D97-AF65-F5344CB8AC3E}">
        <p14:creationId xmlns:p14="http://schemas.microsoft.com/office/powerpoint/2010/main" val="393173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AAEBB-6196-412E-8113-C525902586A1}" type="datetimeFigureOut">
              <a:rPr lang="fr-FR" smtClean="0"/>
              <a:t>04/02/2025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2A6FC-5E59-447E-B5A5-E44D4103A8E0}" type="slidenum">
              <a:rPr lang="fr-FR" smtClean="0"/>
              <a:t>‹N°›</a:t>
            </a:fld>
            <a:endParaRPr lang="fr-FR"/>
          </a:p>
        </p:txBody>
      </p:sp>
    </p:spTree>
    <p:extLst>
      <p:ext uri="{BB962C8B-B14F-4D97-AF65-F5344CB8AC3E}">
        <p14:creationId xmlns:p14="http://schemas.microsoft.com/office/powerpoint/2010/main" val="8888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creteil.fr/sites/ac_creteil/files/2022-09/daasop22-cart-handball-def-20059.pdf"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blogacabdx.ac-bordeaux.fr/eps47/wp-content/uploads/sites/135/2023/01/Pistes-pour-la-mise-en-oeuvre-des-30-min-APQ.pdf" TargetMode="External"/><Relationship Id="rId4" Type="http://schemas.openxmlformats.org/officeDocument/2006/relationships/hyperlink" Target="https://www.ac-creteil.fr/sites/ac_creteil/files/2022-09/fiche-apq-lancer-20035.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hand à l’école</a:t>
            </a:r>
            <a:endParaRPr lang="fr-FR" dirty="0"/>
          </a:p>
        </p:txBody>
      </p:sp>
      <p:sp>
        <p:nvSpPr>
          <p:cNvPr id="3" name="Sous-titre 2"/>
          <p:cNvSpPr>
            <a:spLocks noGrp="1"/>
          </p:cNvSpPr>
          <p:nvPr>
            <p:ph type="subTitle" idx="1"/>
          </p:nvPr>
        </p:nvSpPr>
        <p:spPr/>
        <p:txBody>
          <a:bodyPr/>
          <a:lstStyle/>
          <a:p>
            <a:r>
              <a:rPr lang="fr-FR" dirty="0" smtClean="0"/>
              <a:t>Mercredi 5 février 2025</a:t>
            </a:r>
          </a:p>
          <a:p>
            <a:r>
              <a:rPr lang="fr-FR" dirty="0" smtClean="0"/>
              <a:t>Torcy gymnase du lac</a:t>
            </a:r>
          </a:p>
          <a:p>
            <a:r>
              <a:rPr lang="fr-FR" dirty="0" smtClean="0"/>
              <a:t>Pierre Léoussoff  CPC chargé de l’EPS</a:t>
            </a:r>
          </a:p>
          <a:p>
            <a:endParaRPr lang="fr-FR" dirty="0"/>
          </a:p>
        </p:txBody>
      </p:sp>
    </p:spTree>
    <p:extLst>
      <p:ext uri="{BB962C8B-B14F-4D97-AF65-F5344CB8AC3E}">
        <p14:creationId xmlns:p14="http://schemas.microsoft.com/office/powerpoint/2010/main" val="1712343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stretch>
            <a:fillRect/>
          </a:stretch>
        </p:blipFill>
        <p:spPr>
          <a:xfrm>
            <a:off x="2133600" y="931495"/>
            <a:ext cx="7880868" cy="5216755"/>
          </a:xfrm>
          <a:prstGeom prst="rect">
            <a:avLst/>
          </a:prstGeom>
        </p:spPr>
      </p:pic>
    </p:spTree>
    <p:extLst>
      <p:ext uri="{BB962C8B-B14F-4D97-AF65-F5344CB8AC3E}">
        <p14:creationId xmlns:p14="http://schemas.microsoft.com/office/powerpoint/2010/main" val="1864986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108529" y="1166948"/>
            <a:ext cx="9683890" cy="3785883"/>
          </a:xfrm>
          <a:prstGeom prst="rect">
            <a:avLst/>
          </a:prstGeom>
        </p:spPr>
      </p:pic>
    </p:spTree>
    <p:extLst>
      <p:ext uri="{BB962C8B-B14F-4D97-AF65-F5344CB8AC3E}">
        <p14:creationId xmlns:p14="http://schemas.microsoft.com/office/powerpoint/2010/main" val="22512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485517" y="966652"/>
            <a:ext cx="8194348" cy="4811360"/>
          </a:xfrm>
          <a:prstGeom prst="rect">
            <a:avLst/>
          </a:prstGeom>
        </p:spPr>
      </p:pic>
    </p:spTree>
    <p:extLst>
      <p:ext uri="{BB962C8B-B14F-4D97-AF65-F5344CB8AC3E}">
        <p14:creationId xmlns:p14="http://schemas.microsoft.com/office/powerpoint/2010/main" val="21660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6096851" cy="3429479"/>
          </a:xfrm>
          <a:prstGeom prst="rect">
            <a:avLst/>
          </a:prstGeom>
        </p:spPr>
      </p:pic>
      <p:sp>
        <p:nvSpPr>
          <p:cNvPr id="2" name="Titre 1"/>
          <p:cNvSpPr>
            <a:spLocks noGrp="1"/>
          </p:cNvSpPr>
          <p:nvPr>
            <p:ph type="title"/>
          </p:nvPr>
        </p:nvSpPr>
        <p:spPr/>
        <p:txBody>
          <a:bodyPr/>
          <a:lstStyle/>
          <a:p>
            <a:r>
              <a:rPr lang="fr-FR" dirty="0" smtClean="0"/>
              <a:t>APQ : propositions d’activités jeux de ballon (hand)</a:t>
            </a:r>
            <a:endParaRPr lang="fr-FR" dirty="0"/>
          </a:p>
        </p:txBody>
      </p:sp>
      <p:sp>
        <p:nvSpPr>
          <p:cNvPr id="3" name="Espace réservé du contenu 2"/>
          <p:cNvSpPr>
            <a:spLocks noGrp="1"/>
          </p:cNvSpPr>
          <p:nvPr>
            <p:ph idx="1"/>
          </p:nvPr>
        </p:nvSpPr>
        <p:spPr/>
        <p:txBody>
          <a:bodyPr/>
          <a:lstStyle/>
          <a:p>
            <a:r>
              <a:rPr lang="fr-FR" dirty="0" smtClean="0"/>
              <a:t>Académie de Créteil et de Bordeaux</a:t>
            </a:r>
          </a:p>
          <a:p>
            <a:pPr marL="0" indent="0">
              <a:buNone/>
            </a:pPr>
            <a:r>
              <a:rPr lang="fr-FR" dirty="0">
                <a:hlinkClick r:id="rId3"/>
              </a:rPr>
              <a:t>https://</a:t>
            </a:r>
            <a:r>
              <a:rPr lang="fr-FR" dirty="0" smtClean="0">
                <a:hlinkClick r:id="rId3"/>
              </a:rPr>
              <a:t>www.ac-creteil.fr/sites/ac_creteil/files/2022-09/daasop22-cart-handball-def-20059.pdf</a:t>
            </a:r>
            <a:endParaRPr lang="fr-FR" dirty="0" smtClean="0"/>
          </a:p>
          <a:p>
            <a:pPr marL="0" indent="0">
              <a:buNone/>
            </a:pPr>
            <a:r>
              <a:rPr lang="fr-FR" dirty="0">
                <a:hlinkClick r:id="rId4"/>
              </a:rPr>
              <a:t>https://</a:t>
            </a:r>
            <a:r>
              <a:rPr lang="fr-FR" dirty="0" smtClean="0">
                <a:hlinkClick r:id="rId4"/>
              </a:rPr>
              <a:t>www.ac-creteil.fr/sites/ac_creteil/files/2022-09/fiche-apq-lancer-20035.pdf</a:t>
            </a:r>
            <a:endParaRPr lang="fr-FR" dirty="0" smtClean="0"/>
          </a:p>
          <a:p>
            <a:pPr marL="0" indent="0">
              <a:buNone/>
            </a:pPr>
            <a:r>
              <a:rPr lang="fr-FR" dirty="0">
                <a:hlinkClick r:id="rId5"/>
              </a:rPr>
              <a:t>https://</a:t>
            </a:r>
            <a:r>
              <a:rPr lang="fr-FR" dirty="0" smtClean="0">
                <a:hlinkClick r:id="rId5"/>
              </a:rPr>
              <a:t>blogacabdx.ac-bordeaux.fr/eps47/wp-content/uploads/sites/135/2023/01/Pistes-pour-la-mise-en-oeuvre-des-30-min-APQ.pdf</a:t>
            </a:r>
            <a:endParaRPr lang="fr-FR"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867289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a:stretch>
            <a:fillRect/>
          </a:stretch>
        </p:blipFill>
        <p:spPr>
          <a:xfrm>
            <a:off x="2011326" y="2922970"/>
            <a:ext cx="8169348" cy="2156647"/>
          </a:xfrm>
          <a:prstGeom prst="rect">
            <a:avLst/>
          </a:prstGeom>
        </p:spPr>
      </p:pic>
    </p:spTree>
    <p:extLst>
      <p:ext uri="{BB962C8B-B14F-4D97-AF65-F5344CB8AC3E}">
        <p14:creationId xmlns:p14="http://schemas.microsoft.com/office/powerpoint/2010/main" val="57324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5024846" y="440574"/>
            <a:ext cx="2420983" cy="6187120"/>
          </a:xfrm>
          <a:prstGeom prst="rect">
            <a:avLst/>
          </a:prstGeom>
        </p:spPr>
      </p:pic>
    </p:spTree>
    <p:extLst>
      <p:ext uri="{BB962C8B-B14F-4D97-AF65-F5344CB8AC3E}">
        <p14:creationId xmlns:p14="http://schemas.microsoft.com/office/powerpoint/2010/main" val="22872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988526" y="658676"/>
            <a:ext cx="4626493" cy="5200458"/>
          </a:xfrm>
          <a:prstGeom prst="rect">
            <a:avLst/>
          </a:prstGeom>
        </p:spPr>
      </p:pic>
    </p:spTree>
    <p:extLst>
      <p:ext uri="{BB962C8B-B14F-4D97-AF65-F5344CB8AC3E}">
        <p14:creationId xmlns:p14="http://schemas.microsoft.com/office/powerpoint/2010/main" val="376822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4458789" y="183291"/>
            <a:ext cx="2570167" cy="5993672"/>
          </a:xfrm>
          <a:prstGeom prst="rect">
            <a:avLst/>
          </a:prstGeom>
        </p:spPr>
      </p:pic>
    </p:spTree>
    <p:extLst>
      <p:ext uri="{BB962C8B-B14F-4D97-AF65-F5344CB8AC3E}">
        <p14:creationId xmlns:p14="http://schemas.microsoft.com/office/powerpoint/2010/main" val="208225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4162697" y="525776"/>
            <a:ext cx="2931609" cy="5270183"/>
          </a:xfrm>
          <a:prstGeom prst="rect">
            <a:avLst/>
          </a:prstGeom>
        </p:spPr>
      </p:pic>
    </p:spTree>
    <p:extLst>
      <p:ext uri="{BB962C8B-B14F-4D97-AF65-F5344CB8AC3E}">
        <p14:creationId xmlns:p14="http://schemas.microsoft.com/office/powerpoint/2010/main" val="397636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a:stretch>
            <a:fillRect/>
          </a:stretch>
        </p:blipFill>
        <p:spPr>
          <a:xfrm>
            <a:off x="3546661" y="1825625"/>
            <a:ext cx="5098678" cy="4351338"/>
          </a:xfrm>
          <a:prstGeom prst="rect">
            <a:avLst/>
          </a:prstGeom>
        </p:spPr>
      </p:pic>
    </p:spTree>
    <p:extLst>
      <p:ext uri="{BB962C8B-B14F-4D97-AF65-F5344CB8AC3E}">
        <p14:creationId xmlns:p14="http://schemas.microsoft.com/office/powerpoint/2010/main" val="3770931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4137614"/>
          </a:xfrm>
        </p:spPr>
        <p:txBody>
          <a:bodyPr>
            <a:normAutofit/>
          </a:bodyPr>
          <a:lstStyle/>
          <a:p>
            <a:r>
              <a:rPr lang="fr-FR" smtClean="0"/>
              <a:t> 30 mn APQ</a:t>
            </a:r>
            <a:r>
              <a:rPr lang="fr-FR" dirty="0" smtClean="0"/>
              <a:t/>
            </a:r>
            <a:br>
              <a:rPr lang="fr-FR" dirty="0" smtClean="0"/>
            </a:br>
            <a:r>
              <a:rPr lang="fr-FR" b="1" dirty="0"/>
              <a:t>Les dispositifs ailleurs dans le monde</a:t>
            </a:r>
            <a:r>
              <a:rPr lang="fr-FR" dirty="0"/>
              <a:t/>
            </a:r>
            <a:br>
              <a:rPr lang="fr-FR" dirty="0"/>
            </a:br>
            <a:endParaRPr lang="fr-FR" dirty="0"/>
          </a:p>
        </p:txBody>
      </p:sp>
    </p:spTree>
    <p:extLst>
      <p:ext uri="{BB962C8B-B14F-4D97-AF65-F5344CB8AC3E}">
        <p14:creationId xmlns:p14="http://schemas.microsoft.com/office/powerpoint/2010/main" val="2650068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461129" y="1825625"/>
            <a:ext cx="5269741" cy="4351338"/>
          </a:xfrm>
          <a:prstGeom prst="rect">
            <a:avLst/>
          </a:prstGeom>
        </p:spPr>
      </p:pic>
    </p:spTree>
    <p:extLst>
      <p:ext uri="{BB962C8B-B14F-4D97-AF65-F5344CB8AC3E}">
        <p14:creationId xmlns:p14="http://schemas.microsoft.com/office/powerpoint/2010/main" val="256965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380126" y="949234"/>
            <a:ext cx="8077597" cy="5227729"/>
          </a:xfrm>
          <a:prstGeom prst="rect">
            <a:avLst/>
          </a:prstGeom>
        </p:spPr>
      </p:pic>
    </p:spTree>
    <p:extLst>
      <p:ext uri="{BB962C8B-B14F-4D97-AF65-F5344CB8AC3E}">
        <p14:creationId xmlns:p14="http://schemas.microsoft.com/office/powerpoint/2010/main" val="2209148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917735" y="783772"/>
            <a:ext cx="8302587" cy="5042676"/>
          </a:xfrm>
          <a:prstGeom prst="rect">
            <a:avLst/>
          </a:prstGeom>
        </p:spPr>
      </p:pic>
    </p:spTree>
    <p:extLst>
      <p:ext uri="{BB962C8B-B14F-4D97-AF65-F5344CB8AC3E}">
        <p14:creationId xmlns:p14="http://schemas.microsoft.com/office/powerpoint/2010/main" val="2693165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004339" y="748937"/>
            <a:ext cx="8414269" cy="5374711"/>
          </a:xfrm>
          <a:prstGeom prst="rect">
            <a:avLst/>
          </a:prstGeom>
        </p:spPr>
      </p:pic>
    </p:spTree>
    <p:extLst>
      <p:ext uri="{BB962C8B-B14F-4D97-AF65-F5344CB8AC3E}">
        <p14:creationId xmlns:p14="http://schemas.microsoft.com/office/powerpoint/2010/main" val="768493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a:stretch>
            <a:fillRect/>
          </a:stretch>
        </p:blipFill>
        <p:spPr>
          <a:xfrm>
            <a:off x="1393683" y="905691"/>
            <a:ext cx="8007225" cy="5271272"/>
          </a:xfrm>
          <a:prstGeom prst="rect">
            <a:avLst/>
          </a:prstGeom>
        </p:spPr>
      </p:pic>
    </p:spTree>
    <p:extLst>
      <p:ext uri="{BB962C8B-B14F-4D97-AF65-F5344CB8AC3E}">
        <p14:creationId xmlns:p14="http://schemas.microsoft.com/office/powerpoint/2010/main" val="4238299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a:stretch>
            <a:fillRect/>
          </a:stretch>
        </p:blipFill>
        <p:spPr>
          <a:xfrm>
            <a:off x="1978249" y="714103"/>
            <a:ext cx="8203548" cy="5462860"/>
          </a:xfrm>
          <a:prstGeom prst="rect">
            <a:avLst/>
          </a:prstGeom>
        </p:spPr>
      </p:pic>
    </p:spTree>
    <p:extLst>
      <p:ext uri="{BB962C8B-B14F-4D97-AF65-F5344CB8AC3E}">
        <p14:creationId xmlns:p14="http://schemas.microsoft.com/office/powerpoint/2010/main" val="835428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671256" y="766354"/>
            <a:ext cx="8264978" cy="5132505"/>
          </a:xfrm>
          <a:prstGeom prst="rect">
            <a:avLst/>
          </a:prstGeom>
        </p:spPr>
      </p:pic>
    </p:spTree>
    <p:extLst>
      <p:ext uri="{BB962C8B-B14F-4D97-AF65-F5344CB8AC3E}">
        <p14:creationId xmlns:p14="http://schemas.microsoft.com/office/powerpoint/2010/main" val="36267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22811"/>
            <a:ext cx="10515600" cy="5454152"/>
          </a:xfrm>
        </p:spPr>
        <p:txBody>
          <a:bodyPr/>
          <a:lstStyle/>
          <a:p>
            <a:r>
              <a:rPr lang="fr-FR" sz="3200" dirty="0" smtClean="0"/>
              <a:t>Auto-évaluations</a:t>
            </a:r>
          </a:p>
          <a:p>
            <a:r>
              <a:rPr lang="fr-FR" sz="3200" dirty="0" smtClean="0"/>
              <a:t> </a:t>
            </a:r>
            <a:r>
              <a:rPr lang="fr-FR" sz="3200" dirty="0"/>
              <a:t>Lors de la séquence, des activités d’auto-évaluation sont proposées aux élèves, notamment grâce à l’utilisation d’un portfolio individuel tout au long de la séquence. </a:t>
            </a:r>
          </a:p>
          <a:p>
            <a:r>
              <a:rPr lang="fr-FR" sz="3200" dirty="0"/>
              <a:t>L’élève peut notamment en fin de séance se placer sur </a:t>
            </a:r>
            <a:r>
              <a:rPr lang="fr-FR" sz="3200" b="1" dirty="0"/>
              <a:t>une maison de l’apprentissage</a:t>
            </a:r>
            <a:r>
              <a:rPr lang="fr-FR" sz="3200" dirty="0"/>
              <a:t> (cf. Figure 6) qui lui permet de prendre conscience de l’évolution des apprentissages sur les différents objectifs visés. Ces auto-évaluations aident au développement de compétences psychosociales telles que : avoir conscience de soi, savoir prendre des décisions, avoir une pensée critique (</a:t>
            </a:r>
            <a:r>
              <a:rPr lang="fr-FR" sz="3200" dirty="0" err="1"/>
              <a:t>Arwidson</a:t>
            </a:r>
            <a:r>
              <a:rPr lang="fr-FR" sz="3200" dirty="0"/>
              <a:t>, 1997).</a:t>
            </a:r>
          </a:p>
          <a:p>
            <a:pPr marL="0" indent="0">
              <a:buNone/>
            </a:pPr>
            <a:endParaRPr lang="fr-FR" dirty="0"/>
          </a:p>
        </p:txBody>
      </p:sp>
    </p:spTree>
    <p:extLst>
      <p:ext uri="{BB962C8B-B14F-4D97-AF65-F5344CB8AC3E}">
        <p14:creationId xmlns:p14="http://schemas.microsoft.com/office/powerpoint/2010/main" val="89987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tretch>
            <a:fillRect/>
          </a:stretch>
        </p:blipFill>
        <p:spPr>
          <a:xfrm>
            <a:off x="2447109" y="836023"/>
            <a:ext cx="6685724" cy="4797254"/>
          </a:xfrm>
          <a:prstGeom prst="rect">
            <a:avLst/>
          </a:prstGeom>
        </p:spPr>
      </p:pic>
    </p:spTree>
    <p:extLst>
      <p:ext uri="{BB962C8B-B14F-4D97-AF65-F5344CB8AC3E}">
        <p14:creationId xmlns:p14="http://schemas.microsoft.com/office/powerpoint/2010/main" val="2008850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2195196"/>
          </a:xfrm>
        </p:spPr>
        <p:txBody>
          <a:bodyPr/>
          <a:lstStyle/>
          <a:p>
            <a:r>
              <a:rPr lang="fr-FR" dirty="0" smtClean="0"/>
              <a:t>Enseigner et évaluer les compétences morales et civiques en EPS (revue EPS n° 387)</a:t>
            </a:r>
            <a:br>
              <a:rPr lang="fr-FR" dirty="0" smtClean="0"/>
            </a:br>
            <a:r>
              <a:rPr lang="fr-FR" dirty="0" smtClean="0"/>
              <a:t>Sept points clés de l’EMC</a:t>
            </a:r>
            <a:endParaRPr lang="fr-FR" dirty="0"/>
          </a:p>
        </p:txBody>
      </p:sp>
      <p:sp>
        <p:nvSpPr>
          <p:cNvPr id="3" name="Espace réservé du contenu 2"/>
          <p:cNvSpPr>
            <a:spLocks noGrp="1"/>
          </p:cNvSpPr>
          <p:nvPr>
            <p:ph idx="1"/>
          </p:nvPr>
        </p:nvSpPr>
        <p:spPr>
          <a:xfrm>
            <a:off x="838200" y="2560321"/>
            <a:ext cx="10515600" cy="3616642"/>
          </a:xfrm>
        </p:spPr>
        <p:txBody>
          <a:bodyPr>
            <a:noAutofit/>
          </a:bodyPr>
          <a:lstStyle/>
          <a:p>
            <a:r>
              <a:rPr lang="fr-FR" sz="4000" dirty="0" smtClean="0"/>
              <a:t>L’intérêt partagé</a:t>
            </a:r>
          </a:p>
          <a:p>
            <a:r>
              <a:rPr lang="fr-FR" sz="4000" dirty="0" smtClean="0"/>
              <a:t>C’est le point de départ de toute mise en œuvre de compétences morales et civiques en EPS, lorsque l’enseignant fait adhérer les élèves à la réalisation d’un projet commun (un jeu, un défi, un spectacle, une rencontre sportive…).</a:t>
            </a:r>
            <a:endParaRPr lang="fr-FR" sz="4000" dirty="0"/>
          </a:p>
        </p:txBody>
      </p:sp>
    </p:spTree>
    <p:extLst>
      <p:ext uri="{BB962C8B-B14F-4D97-AF65-F5344CB8AC3E}">
        <p14:creationId xmlns:p14="http://schemas.microsoft.com/office/powerpoint/2010/main" val="121546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2"/>
            <a:ext cx="9144000" cy="6314757"/>
          </a:xfrm>
        </p:spPr>
        <p:txBody>
          <a:bodyPr>
            <a:normAutofit fontScale="90000"/>
          </a:bodyPr>
          <a:lstStyle/>
          <a:p>
            <a:r>
              <a:rPr lang="fr-FR" sz="4400" dirty="0" smtClean="0"/>
              <a:t>Le ≪ </a:t>
            </a:r>
            <a:r>
              <a:rPr lang="fr-FR" sz="4400" dirty="0" err="1" smtClean="0"/>
              <a:t>daily</a:t>
            </a:r>
            <a:r>
              <a:rPr lang="fr-FR" sz="4400" dirty="0" smtClean="0"/>
              <a:t> mile ≫ : Initié en 2012 par la directrice d’une école écossaise, est désormais suivi par 4500 écoles maternelles et primaires dans plus de 40 pays, dont plus d’une centaine en France : elle consiste à courir chaque jour un mile (soit 1,6 km) en 15 minutes, à l’air libre, sans équipement ni tenue sportive.</a:t>
            </a:r>
            <a:br>
              <a:rPr lang="fr-FR" sz="4400" dirty="0" smtClean="0"/>
            </a:br>
            <a:r>
              <a:rPr lang="fr-FR" sz="4400" dirty="0" smtClean="0"/>
              <a:t>Les distances parcourues chaque jour sont additionnées sur une carte interactive.</a:t>
            </a:r>
            <a:r>
              <a:rPr lang="fr-FR" dirty="0" smtClean="0"/>
              <a:t/>
            </a:r>
            <a:br>
              <a:rPr lang="fr-FR" dirty="0" smtClean="0"/>
            </a:br>
            <a:endParaRPr lang="fr-FR" dirty="0"/>
          </a:p>
        </p:txBody>
      </p:sp>
    </p:spTree>
    <p:extLst>
      <p:ext uri="{BB962C8B-B14F-4D97-AF65-F5344CB8AC3E}">
        <p14:creationId xmlns:p14="http://schemas.microsoft.com/office/powerpoint/2010/main" val="2124072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dépendance</a:t>
            </a:r>
            <a:endParaRPr lang="fr-FR" dirty="0"/>
          </a:p>
        </p:txBody>
      </p:sp>
      <p:sp>
        <p:nvSpPr>
          <p:cNvPr id="3" name="Espace réservé du contenu 2"/>
          <p:cNvSpPr>
            <a:spLocks noGrp="1"/>
          </p:cNvSpPr>
          <p:nvPr>
            <p:ph idx="1"/>
          </p:nvPr>
        </p:nvSpPr>
        <p:spPr/>
        <p:txBody>
          <a:bodyPr>
            <a:normAutofit/>
          </a:bodyPr>
          <a:lstStyle/>
          <a:p>
            <a:r>
              <a:rPr lang="fr-FR" sz="4000" dirty="0" smtClean="0"/>
              <a:t>En privilégiant une entrée par des situations de collaboration (travailler ensemble pour atteindre un objectif) et de coopération, on permet à chacun de prendre sa part, de contribuer au projet commun, avant d’instiller progressivement du défi ou de la compétition entre élèves.</a:t>
            </a:r>
            <a:endParaRPr lang="fr-FR" sz="4000" dirty="0"/>
          </a:p>
        </p:txBody>
      </p:sp>
    </p:spTree>
    <p:extLst>
      <p:ext uri="{BB962C8B-B14F-4D97-AF65-F5344CB8AC3E}">
        <p14:creationId xmlns:p14="http://schemas.microsoft.com/office/powerpoint/2010/main" val="117184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L’organisation des groupes</a:t>
            </a:r>
            <a:endParaRPr lang="fr-FR" dirty="0"/>
          </a:p>
        </p:txBody>
      </p:sp>
      <p:sp>
        <p:nvSpPr>
          <p:cNvPr id="3" name="Espace réservé du contenu 2"/>
          <p:cNvSpPr>
            <a:spLocks noGrp="1"/>
          </p:cNvSpPr>
          <p:nvPr>
            <p:ph idx="1"/>
          </p:nvPr>
        </p:nvSpPr>
        <p:spPr/>
        <p:txBody>
          <a:bodyPr>
            <a:normAutofit/>
          </a:bodyPr>
          <a:lstStyle/>
          <a:p>
            <a:r>
              <a:rPr lang="fr-FR" sz="4000" dirty="0" smtClean="0"/>
              <a:t>Il paraît souhaitable d’évoluer de groupements choisis par les élèves (groupes affinitaires) vers des formes plus complexes (coopérer au sein de groupes non affinitaires), et de groupes restreints (binômes) vers des groupes plus importants (équipes).</a:t>
            </a:r>
            <a:endParaRPr lang="fr-FR" sz="4000" dirty="0"/>
          </a:p>
        </p:txBody>
      </p:sp>
    </p:spTree>
    <p:extLst>
      <p:ext uri="{BB962C8B-B14F-4D97-AF65-F5344CB8AC3E}">
        <p14:creationId xmlns:p14="http://schemas.microsoft.com/office/powerpoint/2010/main" val="49191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réciprocité, non-réciprocité</a:t>
            </a:r>
            <a:endParaRPr lang="fr-FR" dirty="0"/>
          </a:p>
        </p:txBody>
      </p:sp>
      <p:sp>
        <p:nvSpPr>
          <p:cNvPr id="3" name="Espace réservé du contenu 2"/>
          <p:cNvSpPr>
            <a:spLocks noGrp="1"/>
          </p:cNvSpPr>
          <p:nvPr>
            <p:ph idx="1"/>
          </p:nvPr>
        </p:nvSpPr>
        <p:spPr/>
        <p:txBody>
          <a:bodyPr>
            <a:normAutofit/>
          </a:bodyPr>
          <a:lstStyle/>
          <a:p>
            <a:r>
              <a:rPr lang="fr-FR" sz="4000" dirty="0" smtClean="0"/>
              <a:t>L’enseignant propose d’abord des situations réciproques et symétriques (par exemple des jeux d’échange au sein de binômes équilibrés) avant d’introduire des situations où les élèves vont s’enrichir de l’autre malgré ou grâce à ses différences.</a:t>
            </a:r>
            <a:endParaRPr lang="fr-FR" sz="4000" dirty="0"/>
          </a:p>
        </p:txBody>
      </p:sp>
    </p:spTree>
    <p:extLst>
      <p:ext uri="{BB962C8B-B14F-4D97-AF65-F5344CB8AC3E}">
        <p14:creationId xmlns:p14="http://schemas.microsoft.com/office/powerpoint/2010/main" val="5224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temps de collaboration</a:t>
            </a:r>
            <a:endParaRPr lang="fr-FR" dirty="0"/>
          </a:p>
        </p:txBody>
      </p:sp>
      <p:sp>
        <p:nvSpPr>
          <p:cNvPr id="3" name="Espace réservé du contenu 2"/>
          <p:cNvSpPr>
            <a:spLocks noGrp="1"/>
          </p:cNvSpPr>
          <p:nvPr>
            <p:ph idx="1"/>
          </p:nvPr>
        </p:nvSpPr>
        <p:spPr/>
        <p:txBody>
          <a:bodyPr>
            <a:normAutofit/>
          </a:bodyPr>
          <a:lstStyle/>
          <a:p>
            <a:r>
              <a:rPr lang="fr-FR" sz="4000" dirty="0" smtClean="0"/>
              <a:t>L’enseignant joue d’abord sur un temps de collaboration bref pour proposer ensuite des situations où les élèves doivent travailler ensemble sur des temps de plus en plus longs et pérennes.</a:t>
            </a:r>
            <a:endParaRPr lang="fr-FR" sz="4000" dirty="0"/>
          </a:p>
        </p:txBody>
      </p:sp>
    </p:spTree>
    <p:extLst>
      <p:ext uri="{BB962C8B-B14F-4D97-AF65-F5344CB8AC3E}">
        <p14:creationId xmlns:p14="http://schemas.microsoft.com/office/powerpoint/2010/main" val="374066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L’invention-guidage</a:t>
            </a:r>
            <a:endParaRPr lang="fr-FR" dirty="0"/>
          </a:p>
        </p:txBody>
      </p:sp>
      <p:sp>
        <p:nvSpPr>
          <p:cNvPr id="3" name="Espace réservé du contenu 2"/>
          <p:cNvSpPr>
            <a:spLocks noGrp="1"/>
          </p:cNvSpPr>
          <p:nvPr>
            <p:ph idx="1"/>
          </p:nvPr>
        </p:nvSpPr>
        <p:spPr/>
        <p:txBody>
          <a:bodyPr>
            <a:noAutofit/>
          </a:bodyPr>
          <a:lstStyle/>
          <a:p>
            <a:r>
              <a:rPr lang="fr-FR" sz="3600" dirty="0" smtClean="0"/>
              <a:t>Si un guidage strict est nécessaire pour la présentation et l’acquisition des règles minimales (sécurité, condition de l’action, mise en place des premières collaborations entre élèves, répartitions des rôles), progressivement, une place plus importante est accordée à l’initiative des élèves tant dans les apprentissages moteurs que dans, par exemple, le partage des rôle au sein des groupes (expression de choix).</a:t>
            </a:r>
            <a:endParaRPr lang="fr-FR" sz="3600" dirty="0"/>
          </a:p>
        </p:txBody>
      </p:sp>
    </p:spTree>
    <p:extLst>
      <p:ext uri="{BB962C8B-B14F-4D97-AF65-F5344CB8AC3E}">
        <p14:creationId xmlns:p14="http://schemas.microsoft.com/office/powerpoint/2010/main" val="284028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jugement </a:t>
            </a:r>
            <a:r>
              <a:rPr lang="fr-FR" dirty="0" err="1" smtClean="0"/>
              <a:t>critérié</a:t>
            </a:r>
            <a:endParaRPr lang="fr-FR" dirty="0"/>
          </a:p>
        </p:txBody>
      </p:sp>
      <p:sp>
        <p:nvSpPr>
          <p:cNvPr id="3" name="Espace réservé du contenu 2"/>
          <p:cNvSpPr>
            <a:spLocks noGrp="1"/>
          </p:cNvSpPr>
          <p:nvPr>
            <p:ph idx="1"/>
          </p:nvPr>
        </p:nvSpPr>
        <p:spPr/>
        <p:txBody>
          <a:bodyPr>
            <a:normAutofit/>
          </a:bodyPr>
          <a:lstStyle/>
          <a:p>
            <a:r>
              <a:rPr lang="fr-FR" sz="3600" dirty="0" smtClean="0"/>
              <a:t>Les critères d’abord strictement observables et objectivables (par exemple, le respect d’une consigne ou d’une règle de sécurité, la participation individuelle et collective…) évolueront vers des paramètres se prêtant davantage à la discussion (le ressenti, le jugement, les émotions, les sentiments…) dans des formes ou modalités suffisamment précises pour être respectueuses et engageantes.</a:t>
            </a:r>
            <a:endParaRPr lang="fr-FR" sz="3600" dirty="0"/>
          </a:p>
        </p:txBody>
      </p:sp>
    </p:spTree>
    <p:extLst>
      <p:ext uri="{BB962C8B-B14F-4D97-AF65-F5344CB8AC3E}">
        <p14:creationId xmlns:p14="http://schemas.microsoft.com/office/powerpoint/2010/main" val="11120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2"/>
            <a:ext cx="9144000" cy="5735638"/>
          </a:xfrm>
        </p:spPr>
        <p:txBody>
          <a:bodyPr>
            <a:normAutofit fontScale="90000"/>
          </a:bodyPr>
          <a:lstStyle/>
          <a:p>
            <a:r>
              <a:rPr lang="fr-FR" dirty="0" smtClean="0"/>
              <a:t>Au Canada, Marche autour du monde dans le cadre du dispositif</a:t>
            </a:r>
            <a:br>
              <a:rPr lang="fr-FR" dirty="0" smtClean="0"/>
            </a:br>
            <a:r>
              <a:rPr lang="fr-FR" dirty="0" smtClean="0"/>
              <a:t>≪ DPA-Daily Physical Activity ≫ de nombreuses activités quotidiennes</a:t>
            </a:r>
            <a:br>
              <a:rPr lang="fr-FR" dirty="0" smtClean="0"/>
            </a:br>
            <a:r>
              <a:rPr lang="fr-FR" dirty="0" smtClean="0"/>
              <a:t>sont présentées sous forme de jeux, dans ou hors la classe.</a:t>
            </a:r>
            <a:br>
              <a:rPr lang="fr-FR" dirty="0" smtClean="0"/>
            </a:br>
            <a:endParaRPr lang="fr-FR" dirty="0"/>
          </a:p>
        </p:txBody>
      </p:sp>
    </p:spTree>
    <p:extLst>
      <p:ext uri="{BB962C8B-B14F-4D97-AF65-F5344CB8AC3E}">
        <p14:creationId xmlns:p14="http://schemas.microsoft.com/office/powerpoint/2010/main" val="1344157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2"/>
            <a:ext cx="9144000" cy="5426484"/>
          </a:xfrm>
        </p:spPr>
        <p:txBody>
          <a:bodyPr>
            <a:normAutofit fontScale="90000"/>
          </a:bodyPr>
          <a:lstStyle/>
          <a:p>
            <a:r>
              <a:rPr lang="fr-FR" sz="4000" dirty="0"/>
              <a:t>En Finlande ≪ </a:t>
            </a:r>
            <a:r>
              <a:rPr lang="fr-FR" sz="4000" dirty="0" err="1"/>
              <a:t>Finnish</a:t>
            </a:r>
            <a:r>
              <a:rPr lang="fr-FR" sz="4000" dirty="0"/>
              <a:t> </a:t>
            </a:r>
            <a:r>
              <a:rPr lang="fr-FR" sz="4000" dirty="0" err="1"/>
              <a:t>Schools</a:t>
            </a:r>
            <a:r>
              <a:rPr lang="fr-FR" sz="4000" dirty="0"/>
              <a:t> on the Move ≫ : 90 % des écoles finlandaises y participent sur la base du volontariat. Les élèves ont plusieurs temps d’activités motrices dans la journée :</a:t>
            </a:r>
            <a:br>
              <a:rPr lang="fr-FR" sz="4000" dirty="0"/>
            </a:br>
            <a:r>
              <a:rPr lang="fr-FR" sz="4000" dirty="0"/>
              <a:t>- en classe, des temps de détente et des exercices de relaxation pour développer l’attention ;</a:t>
            </a:r>
            <a:br>
              <a:rPr lang="fr-FR" sz="4000" dirty="0"/>
            </a:br>
            <a:r>
              <a:rPr lang="fr-FR" sz="4000" dirty="0"/>
              <a:t>- des récréations actives ;</a:t>
            </a:r>
            <a:br>
              <a:rPr lang="fr-FR" sz="4000" dirty="0"/>
            </a:br>
            <a:r>
              <a:rPr lang="fr-FR" sz="4000" dirty="0"/>
              <a:t>- des cours d’éducation physique et sportive.</a:t>
            </a:r>
            <a:r>
              <a:rPr lang="fr-FR" dirty="0"/>
              <a:t/>
            </a:r>
            <a:br>
              <a:rPr lang="fr-FR" dirty="0"/>
            </a:br>
            <a:endParaRPr lang="fr-FR" dirty="0"/>
          </a:p>
        </p:txBody>
      </p:sp>
    </p:spTree>
    <p:extLst>
      <p:ext uri="{BB962C8B-B14F-4D97-AF65-F5344CB8AC3E}">
        <p14:creationId xmlns:p14="http://schemas.microsoft.com/office/powerpoint/2010/main" val="163231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28800"/>
            <a:ext cx="10515600" cy="487679"/>
          </a:xfrm>
        </p:spPr>
        <p:txBody>
          <a:bodyPr>
            <a:normAutofit fontScale="90000"/>
          </a:bodyPr>
          <a:lstStyle/>
          <a:p>
            <a:r>
              <a:rPr lang="fr-FR" dirty="0"/>
              <a:t>La sédentarité progresse particulièrement chez les jeunes </a:t>
            </a:r>
            <a:r>
              <a:rPr lang="fr-FR" dirty="0" smtClean="0"/>
              <a:t>:</a:t>
            </a:r>
            <a:r>
              <a:rPr lang="fr-FR" dirty="0"/>
              <a:t/>
            </a:r>
            <a:br>
              <a:rPr lang="fr-FR" dirty="0"/>
            </a:br>
            <a:endParaRPr lang="fr-FR" dirty="0"/>
          </a:p>
        </p:txBody>
      </p:sp>
      <p:sp>
        <p:nvSpPr>
          <p:cNvPr id="3" name="Espace réservé du contenu 2"/>
          <p:cNvSpPr>
            <a:spLocks noGrp="1"/>
          </p:cNvSpPr>
          <p:nvPr>
            <p:ph idx="1"/>
          </p:nvPr>
        </p:nvSpPr>
        <p:spPr>
          <a:xfrm>
            <a:off x="838200" y="2664823"/>
            <a:ext cx="10515600" cy="3512140"/>
          </a:xfrm>
        </p:spPr>
        <p:txBody>
          <a:bodyPr/>
          <a:lstStyle/>
          <a:p>
            <a:r>
              <a:rPr lang="fr-FR" sz="3600" dirty="0"/>
              <a:t>65% des 6-10 ans passent + 2 h/j devant un écran</a:t>
            </a:r>
          </a:p>
          <a:p>
            <a:r>
              <a:rPr lang="fr-FR" sz="3600" dirty="0"/>
              <a:t>En 40 ans, les jeunes ont perdu 25% de leurs capacités </a:t>
            </a:r>
            <a:r>
              <a:rPr lang="fr-FR" sz="3600" dirty="0" smtClean="0"/>
              <a:t>cardio-vasculaires</a:t>
            </a:r>
          </a:p>
          <a:p>
            <a:r>
              <a:rPr lang="fr-FR" sz="3600" dirty="0"/>
              <a:t>L’OMS recommande au moins 60 minutes d’activité physique par jour pour les enfants et les adolescents de 5 à 17 ans. Plus de 80% ne le font pas.</a:t>
            </a:r>
          </a:p>
          <a:p>
            <a:pPr marL="0" indent="0">
              <a:buNone/>
            </a:pPr>
            <a:endParaRPr lang="fr-FR" dirty="0" smtClean="0"/>
          </a:p>
          <a:p>
            <a:endParaRPr lang="fr-FR" dirty="0"/>
          </a:p>
          <a:p>
            <a:endParaRPr lang="fr-FR" dirty="0"/>
          </a:p>
        </p:txBody>
      </p:sp>
    </p:spTree>
    <p:extLst>
      <p:ext uri="{BB962C8B-B14F-4D97-AF65-F5344CB8AC3E}">
        <p14:creationId xmlns:p14="http://schemas.microsoft.com/office/powerpoint/2010/main" val="22590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115965" y="1271451"/>
            <a:ext cx="7378760" cy="4284442"/>
          </a:xfrm>
          <a:prstGeom prst="rect">
            <a:avLst/>
          </a:prstGeom>
        </p:spPr>
      </p:pic>
    </p:spTree>
    <p:extLst>
      <p:ext uri="{BB962C8B-B14F-4D97-AF65-F5344CB8AC3E}">
        <p14:creationId xmlns:p14="http://schemas.microsoft.com/office/powerpoint/2010/main" val="228567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41714"/>
            <a:ext cx="10515600" cy="2438400"/>
          </a:xfrm>
        </p:spPr>
        <p:txBody>
          <a:bodyPr/>
          <a:lstStyle/>
          <a:p>
            <a:r>
              <a:rPr lang="fr-FR" b="1" dirty="0" smtClean="0"/>
              <a:t>          MISE </a:t>
            </a:r>
            <a:r>
              <a:rPr lang="fr-FR" b="1" dirty="0"/>
              <a:t>EN OEUVRE DU DISPOSITIF</a:t>
            </a:r>
            <a:endParaRPr lang="fr-FR" dirty="0"/>
          </a:p>
        </p:txBody>
      </p:sp>
    </p:spTree>
    <p:extLst>
      <p:ext uri="{BB962C8B-B14F-4D97-AF65-F5344CB8AC3E}">
        <p14:creationId xmlns:p14="http://schemas.microsoft.com/office/powerpoint/2010/main" val="2968534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931817"/>
            <a:ext cx="10515600" cy="5245146"/>
          </a:xfrm>
        </p:spPr>
        <p:txBody>
          <a:bodyPr>
            <a:normAutofit/>
          </a:bodyPr>
          <a:lstStyle/>
          <a:p>
            <a:r>
              <a:rPr lang="fr-FR" b="1" dirty="0"/>
              <a:t>Les </a:t>
            </a:r>
            <a:r>
              <a:rPr lang="fr-FR" b="1" dirty="0" smtClean="0"/>
              <a:t>possibilités </a:t>
            </a:r>
            <a:r>
              <a:rPr lang="fr-FR" b="1" dirty="0"/>
              <a:t>sont multiples :</a:t>
            </a:r>
          </a:p>
          <a:p>
            <a:r>
              <a:rPr lang="fr-FR" dirty="0" smtClean="0"/>
              <a:t> </a:t>
            </a:r>
            <a:r>
              <a:rPr lang="fr-FR" dirty="0"/>
              <a:t>inscrire les 30’ par jour </a:t>
            </a:r>
            <a:r>
              <a:rPr lang="fr-FR" dirty="0" smtClean="0"/>
              <a:t>à </a:t>
            </a:r>
            <a:r>
              <a:rPr lang="fr-FR" dirty="0"/>
              <a:t>son </a:t>
            </a:r>
            <a:r>
              <a:rPr lang="fr-FR" dirty="0" smtClean="0"/>
              <a:t>emploi </a:t>
            </a:r>
            <a:r>
              <a:rPr lang="fr-FR" dirty="0"/>
              <a:t>du temps ;</a:t>
            </a:r>
          </a:p>
          <a:p>
            <a:r>
              <a:rPr lang="fr-FR" dirty="0" smtClean="0"/>
              <a:t>15</a:t>
            </a:r>
            <a:r>
              <a:rPr lang="fr-FR" dirty="0"/>
              <a:t>’ lors d’une </a:t>
            </a:r>
            <a:r>
              <a:rPr lang="fr-FR" dirty="0" smtClean="0"/>
              <a:t>récréation </a:t>
            </a:r>
            <a:r>
              <a:rPr lang="fr-FR" dirty="0"/>
              <a:t>et 15’ </a:t>
            </a:r>
            <a:r>
              <a:rPr lang="fr-FR" dirty="0" smtClean="0"/>
              <a:t>à </a:t>
            </a:r>
            <a:r>
              <a:rPr lang="fr-FR" dirty="0"/>
              <a:t>un autre moment de la </a:t>
            </a:r>
            <a:r>
              <a:rPr lang="fr-FR" dirty="0" smtClean="0"/>
              <a:t>journée (</a:t>
            </a:r>
            <a:r>
              <a:rPr lang="fr-FR" dirty="0"/>
              <a:t>accueil du matin, temps </a:t>
            </a:r>
            <a:r>
              <a:rPr lang="fr-FR" dirty="0" smtClean="0"/>
              <a:t>méridien</a:t>
            </a:r>
            <a:r>
              <a:rPr lang="fr-FR" dirty="0"/>
              <a:t>) ;</a:t>
            </a:r>
          </a:p>
          <a:p>
            <a:r>
              <a:rPr lang="fr-FR" dirty="0" smtClean="0"/>
              <a:t>2 fois 15</a:t>
            </a:r>
            <a:r>
              <a:rPr lang="fr-FR" dirty="0"/>
              <a:t>’ par jour avant ou </a:t>
            </a:r>
            <a:r>
              <a:rPr lang="fr-FR" dirty="0" smtClean="0"/>
              <a:t>après </a:t>
            </a:r>
            <a:r>
              <a:rPr lang="fr-FR" dirty="0"/>
              <a:t>une </a:t>
            </a:r>
            <a:r>
              <a:rPr lang="fr-FR" dirty="0" smtClean="0"/>
              <a:t>récréation </a:t>
            </a:r>
            <a:r>
              <a:rPr lang="fr-FR" dirty="0"/>
              <a:t>;</a:t>
            </a:r>
          </a:p>
          <a:p>
            <a:r>
              <a:rPr lang="fr-FR" dirty="0" smtClean="0"/>
              <a:t>3 </a:t>
            </a:r>
            <a:r>
              <a:rPr lang="fr-FR" dirty="0"/>
              <a:t>fois 10’ par jour au retour en classe </a:t>
            </a:r>
            <a:r>
              <a:rPr lang="fr-FR" dirty="0" smtClean="0"/>
              <a:t>après </a:t>
            </a:r>
            <a:r>
              <a:rPr lang="fr-FR" dirty="0"/>
              <a:t>les </a:t>
            </a:r>
            <a:r>
              <a:rPr lang="fr-FR" dirty="0" smtClean="0"/>
              <a:t>récréations </a:t>
            </a:r>
            <a:r>
              <a:rPr lang="fr-FR" dirty="0"/>
              <a:t>et la </a:t>
            </a:r>
            <a:r>
              <a:rPr lang="fr-FR" dirty="0" smtClean="0"/>
              <a:t>pause méridienne </a:t>
            </a:r>
            <a:r>
              <a:rPr lang="fr-FR" dirty="0"/>
              <a:t>;</a:t>
            </a:r>
          </a:p>
          <a:p>
            <a:r>
              <a:rPr lang="fr-FR" dirty="0" smtClean="0"/>
              <a:t>4 </a:t>
            </a:r>
            <a:r>
              <a:rPr lang="fr-FR" dirty="0"/>
              <a:t>fois 7’ 30’’ (rituel, ponctuel selon les besoins, en prolongement </a:t>
            </a:r>
            <a:r>
              <a:rPr lang="fr-FR" dirty="0" smtClean="0"/>
              <a:t>de la récréation</a:t>
            </a:r>
            <a:r>
              <a:rPr lang="fr-FR" dirty="0"/>
              <a:t>) ;</a:t>
            </a:r>
          </a:p>
          <a:p>
            <a:r>
              <a:rPr lang="fr-FR" dirty="0" smtClean="0"/>
              <a:t>mixer </a:t>
            </a:r>
            <a:r>
              <a:rPr lang="fr-FR" dirty="0"/>
              <a:t>plusieurs de ces </a:t>
            </a:r>
            <a:r>
              <a:rPr lang="fr-FR" dirty="0" smtClean="0"/>
              <a:t>possibilités</a:t>
            </a:r>
            <a:r>
              <a:rPr lang="fr-FR" dirty="0"/>
              <a:t>.</a:t>
            </a:r>
          </a:p>
        </p:txBody>
      </p:sp>
    </p:spTree>
    <p:extLst>
      <p:ext uri="{BB962C8B-B14F-4D97-AF65-F5344CB8AC3E}">
        <p14:creationId xmlns:p14="http://schemas.microsoft.com/office/powerpoint/2010/main" val="360042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883</Words>
  <Application>Microsoft Office PowerPoint</Application>
  <PresentationFormat>Grand écran</PresentationFormat>
  <Paragraphs>44</Paragraphs>
  <Slides>35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35</vt:i4>
      </vt:variant>
    </vt:vector>
  </HeadingPairs>
  <TitlesOfParts>
    <vt:vector size="39" baseType="lpstr">
      <vt:lpstr>Arial</vt:lpstr>
      <vt:lpstr>Calibri</vt:lpstr>
      <vt:lpstr>Calibri Light</vt:lpstr>
      <vt:lpstr>Thème Office</vt:lpstr>
      <vt:lpstr>hand à l’école</vt:lpstr>
      <vt:lpstr> 30 mn APQ Les dispositifs ailleurs dans le monde </vt:lpstr>
      <vt:lpstr>Le ≪ daily mile ≫ : Initié en 2012 par la directrice d’une école écossaise, est désormais suivi par 4500 écoles maternelles et primaires dans plus de 40 pays, dont plus d’une centaine en France : elle consiste à courir chaque jour un mile (soit 1,6 km) en 15 minutes, à l’air libre, sans équipement ni tenue sportive. Les distances parcourues chaque jour sont additionnées sur une carte interactive. </vt:lpstr>
      <vt:lpstr>Au Canada, Marche autour du monde dans le cadre du dispositif ≪ DPA-Daily Physical Activity ≫ de nombreuses activités quotidiennes sont présentées sous forme de jeux, dans ou hors la classe. </vt:lpstr>
      <vt:lpstr>En Finlande ≪ Finnish Schools on the Move ≫ : 90 % des écoles finlandaises y participent sur la base du volontariat. Les élèves ont plusieurs temps d’activités motrices dans la journée : - en classe, des temps de détente et des exercices de relaxation pour développer l’attention ; - des récréations actives ; - des cours d’éducation physique et sportive. </vt:lpstr>
      <vt:lpstr>La sédentarité progresse particulièrement chez les jeunes : </vt:lpstr>
      <vt:lpstr>Présentation PowerPoint</vt:lpstr>
      <vt:lpstr>          MISE EN OEUVRE DU DISPOSITIF</vt:lpstr>
      <vt:lpstr>Présentation PowerPoint</vt:lpstr>
      <vt:lpstr>Présentation PowerPoint</vt:lpstr>
      <vt:lpstr>Présentation PowerPoint</vt:lpstr>
      <vt:lpstr>Présentation PowerPoint</vt:lpstr>
      <vt:lpstr>APQ : propositions d’activités jeux de ballon (hand)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Enseigner et évaluer les compétences morales et civiques en EPS (revue EPS n° 387) Sept points clés de l’EMC</vt:lpstr>
      <vt:lpstr>La dépendance</vt:lpstr>
      <vt:lpstr>L’organisation des groupes</vt:lpstr>
      <vt:lpstr>La réciprocité, non-réciprocité</vt:lpstr>
      <vt:lpstr>Le temps de collaboration</vt:lpstr>
      <vt:lpstr>L’invention-guidage</vt:lpstr>
      <vt:lpstr>Le jugement critérié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Tennis à l’école</dc:title>
  <dc:creator>Pierre.Lehoussof</dc:creator>
  <cp:lastModifiedBy>Pierre.Lehoussof</cp:lastModifiedBy>
  <cp:revision>31</cp:revision>
  <dcterms:created xsi:type="dcterms:W3CDTF">2025-01-23T14:31:17Z</dcterms:created>
  <dcterms:modified xsi:type="dcterms:W3CDTF">2025-02-04T09:10:29Z</dcterms:modified>
</cp:coreProperties>
</file>